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9"/>
  </p:notesMasterIdLst>
  <p:sldIdLst>
    <p:sldId id="271" r:id="rId2"/>
    <p:sldId id="298" r:id="rId3"/>
    <p:sldId id="299" r:id="rId4"/>
    <p:sldId id="301" r:id="rId5"/>
    <p:sldId id="302" r:id="rId6"/>
    <p:sldId id="303" r:id="rId7"/>
    <p:sldId id="30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4883"/>
    <p:restoredTop sz="94697"/>
  </p:normalViewPr>
  <p:slideViewPr>
    <p:cSldViewPr snapToGrid="0" snapToObjects="1">
      <p:cViewPr varScale="1">
        <p:scale>
          <a:sx n="119" d="100"/>
          <a:sy n="119" d="100"/>
        </p:scale>
        <p:origin x="229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B93342-B409-D749-B601-8A84CD6C16CC}" type="slidenum">
              <a:rPr lang="en-US"/>
              <a:pPr/>
              <a:t>2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8DF2CF4-F2DD-2F4E-8B1B-083C7AA7E47D}" type="slidenum">
              <a:rPr lang="en-US"/>
              <a:pPr/>
              <a:t>3</a:t>
            </a:fld>
            <a:endParaRPr lang="en-US"/>
          </a:p>
        </p:txBody>
      </p:sp>
      <p:sp>
        <p:nvSpPr>
          <p:cNvPr id="50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833821-7B26-4E48-A1BA-AF5233251261}" type="slidenum">
              <a:rPr lang="en-US"/>
              <a:pPr/>
              <a:t>4</a:t>
            </a:fld>
            <a:endParaRPr lang="en-US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CEC880-6B90-E84B-9F01-8C38E11E337B}" type="slidenum">
              <a:rPr lang="en-US"/>
              <a:pPr/>
              <a:t>5</a:t>
            </a:fld>
            <a:endParaRPr lang="en-US"/>
          </a:p>
        </p:txBody>
      </p:sp>
      <p:sp>
        <p:nvSpPr>
          <p:cNvPr id="56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A995299-ECAB-D540-9C9A-2E11C98CB3DB}" type="slidenum">
              <a:rPr lang="en-US"/>
              <a:pPr/>
              <a:t>6</a:t>
            </a:fld>
            <a:endParaRPr lang="en-US"/>
          </a:p>
        </p:txBody>
      </p:sp>
      <p:sp>
        <p:nvSpPr>
          <p:cNvPr id="58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4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2.png"/><Relationship Id="rId5" Type="http://schemas.openxmlformats.org/officeDocument/2006/relationships/audio" Target="../media/media3.m4a"/><Relationship Id="rId10" Type="http://schemas.openxmlformats.org/officeDocument/2006/relationships/image" Target="../media/image6.png"/><Relationship Id="rId4" Type="http://schemas.microsoft.com/office/2007/relationships/media" Target="../media/media3.m4a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7.xml"/><Relationship Id="rId7" Type="http://schemas.openxmlformats.org/officeDocument/2006/relationships/notesSlide" Target="../notesSlides/notesSlide4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2.png"/><Relationship Id="rId5" Type="http://schemas.openxmlformats.org/officeDocument/2006/relationships/audio" Target="../media/media5.m4a"/><Relationship Id="rId10" Type="http://schemas.openxmlformats.org/officeDocument/2006/relationships/image" Target="../media/image9.png"/><Relationship Id="rId4" Type="http://schemas.microsoft.com/office/2007/relationships/media" Target="../media/media5.m4a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6.m4a"/><Relationship Id="rId7" Type="http://schemas.openxmlformats.org/officeDocument/2006/relationships/image" Target="../media/image10.png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Relationship Id="rId9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Complex Decisions:</a:t>
            </a:r>
            <a:br>
              <a:rPr lang="en-US" sz="6000" dirty="0"/>
            </a:br>
            <a:r>
              <a:rPr lang="en-US" sz="6000" dirty="0"/>
              <a:t>Sequential Interactions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D44135A-24DE-8B48-88D5-676CF2B46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54"/>
    </mc:Choice>
    <mc:Fallback>
      <p:transition spd="slow" advTm="11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Value functions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08176"/>
            <a:ext cx="8534400" cy="56388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dirty="0"/>
              <a:t>state value function: </a:t>
            </a:r>
            <a:r>
              <a:rPr lang="en-US" sz="2800" dirty="0" err="1"/>
              <a:t>V</a:t>
            </a:r>
            <a:r>
              <a:rPr lang="en-US" sz="2800" baseline="30000" dirty="0" err="1">
                <a:latin typeface="Symbol" charset="2"/>
                <a:sym typeface="Symbol" charset="2"/>
              </a:rPr>
              <a:t></a:t>
            </a:r>
            <a:r>
              <a:rPr lang="en-US" sz="2800" dirty="0" err="1"/>
              <a:t>(s</a:t>
            </a:r>
            <a:r>
              <a:rPr lang="en-US" sz="2800" dirty="0"/>
              <a:t>)</a:t>
            </a:r>
          </a:p>
          <a:p>
            <a:pPr lvl="1" eaLnBrk="1" hangingPunct="1"/>
            <a:r>
              <a:rPr lang="en-US" sz="2400" dirty="0"/>
              <a:t>expected return when starting in </a:t>
            </a:r>
            <a:r>
              <a:rPr lang="en-US" sz="2400" i="1" dirty="0" err="1"/>
              <a:t>s</a:t>
            </a:r>
            <a:r>
              <a:rPr lang="en-US" sz="2400" dirty="0"/>
              <a:t> and following </a:t>
            </a:r>
            <a:r>
              <a:rPr lang="en-US" sz="2400" dirty="0" err="1">
                <a:latin typeface="Symbol" charset="2"/>
                <a:sym typeface="Symbol" charset="2"/>
              </a:rPr>
              <a:t></a:t>
            </a:r>
            <a:endParaRPr lang="en-US" sz="2800" dirty="0"/>
          </a:p>
          <a:p>
            <a:pPr eaLnBrk="1" hangingPunct="1"/>
            <a:r>
              <a:rPr lang="en-US" sz="2800" dirty="0"/>
              <a:t>state-action value function: </a:t>
            </a:r>
            <a:r>
              <a:rPr lang="en-US" sz="2800" dirty="0" err="1"/>
              <a:t>Q</a:t>
            </a:r>
            <a:r>
              <a:rPr lang="en-US" sz="2800" baseline="30000" dirty="0" err="1">
                <a:latin typeface="Symbol" charset="2"/>
                <a:sym typeface="Symbol" charset="2"/>
              </a:rPr>
              <a:t></a:t>
            </a:r>
            <a:r>
              <a:rPr lang="en-US" sz="2800" dirty="0" err="1"/>
              <a:t>(s,a</a:t>
            </a:r>
            <a:r>
              <a:rPr lang="en-US" sz="2800" dirty="0"/>
              <a:t>)</a:t>
            </a:r>
          </a:p>
          <a:p>
            <a:pPr lvl="1" eaLnBrk="1" hangingPunct="1"/>
            <a:r>
              <a:rPr lang="en-US" sz="2400" dirty="0"/>
              <a:t>expected return when starting in </a:t>
            </a:r>
            <a:r>
              <a:rPr lang="en-US" sz="2400" i="1" dirty="0" err="1"/>
              <a:t>s</a:t>
            </a:r>
            <a:r>
              <a:rPr lang="en-US" sz="2400" dirty="0"/>
              <a:t>, performing </a:t>
            </a:r>
            <a:r>
              <a:rPr lang="en-US" sz="2400" i="1" dirty="0"/>
              <a:t>a,</a:t>
            </a:r>
            <a:r>
              <a:rPr lang="en-US" sz="2400" dirty="0"/>
              <a:t> and following </a:t>
            </a:r>
            <a:r>
              <a:rPr lang="en-US" sz="2400" dirty="0" err="1">
                <a:latin typeface="Symbol" charset="2"/>
                <a:sym typeface="Symbol" charset="2"/>
              </a:rPr>
              <a:t></a:t>
            </a:r>
            <a:endParaRPr lang="en-US" sz="2400" dirty="0"/>
          </a:p>
          <a:p>
            <a:pPr eaLnBrk="1" hangingPunct="1"/>
            <a:r>
              <a:rPr lang="en-US" sz="2800" dirty="0"/>
              <a:t>useful for finding the optimal policy</a:t>
            </a:r>
          </a:p>
          <a:p>
            <a:pPr lvl="1" eaLnBrk="1" hangingPunct="1"/>
            <a:r>
              <a:rPr lang="en-US" sz="2400" dirty="0"/>
              <a:t>can estimate from experience</a:t>
            </a:r>
          </a:p>
          <a:p>
            <a:pPr lvl="1" eaLnBrk="1" hangingPunct="1"/>
            <a:r>
              <a:rPr lang="en-US" sz="2400" dirty="0"/>
              <a:t>pick the best action using </a:t>
            </a:r>
            <a:r>
              <a:rPr lang="en-US" sz="2400" dirty="0" err="1"/>
              <a:t>Q</a:t>
            </a:r>
            <a:r>
              <a:rPr lang="en-US" sz="2400" baseline="30000" dirty="0" err="1">
                <a:latin typeface="Symbol" charset="2"/>
                <a:sym typeface="Symbol" charset="2"/>
              </a:rPr>
              <a:t></a:t>
            </a:r>
            <a:r>
              <a:rPr lang="en-US" sz="2400" dirty="0" err="1"/>
              <a:t>(s,a</a:t>
            </a:r>
            <a:r>
              <a:rPr lang="en-US" sz="2400" dirty="0"/>
              <a:t>)</a:t>
            </a:r>
          </a:p>
          <a:p>
            <a:pPr eaLnBrk="1" hangingPunct="1"/>
            <a:r>
              <a:rPr lang="en-US" sz="2800" dirty="0"/>
              <a:t>Bellman equation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6477000" y="3733800"/>
            <a:ext cx="2209800" cy="1371600"/>
            <a:chOff x="672" y="2496"/>
            <a:chExt cx="912" cy="576"/>
          </a:xfrm>
        </p:grpSpPr>
        <p:sp>
          <p:nvSpPr>
            <p:cNvPr id="47114" name="Line 5"/>
            <p:cNvSpPr>
              <a:spLocks noChangeShapeType="1"/>
            </p:cNvSpPr>
            <p:nvPr/>
          </p:nvSpPr>
          <p:spPr bwMode="auto">
            <a:xfrm flipH="1">
              <a:off x="793" y="2544"/>
              <a:ext cx="311" cy="2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5" name="Line 6"/>
            <p:cNvSpPr>
              <a:spLocks noChangeShapeType="1"/>
            </p:cNvSpPr>
            <p:nvPr/>
          </p:nvSpPr>
          <p:spPr bwMode="auto">
            <a:xfrm flipH="1">
              <a:off x="1096" y="2544"/>
              <a:ext cx="8" cy="21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6" name="Line 7"/>
            <p:cNvSpPr>
              <a:spLocks noChangeShapeType="1"/>
            </p:cNvSpPr>
            <p:nvPr/>
          </p:nvSpPr>
          <p:spPr bwMode="auto">
            <a:xfrm>
              <a:off x="1104" y="2544"/>
              <a:ext cx="295" cy="21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7" name="Line 8"/>
            <p:cNvSpPr>
              <a:spLocks noChangeShapeType="1"/>
            </p:cNvSpPr>
            <p:nvPr/>
          </p:nvSpPr>
          <p:spPr bwMode="auto">
            <a:xfrm flipV="1">
              <a:off x="720" y="2736"/>
              <a:ext cx="96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8" name="Line 9"/>
            <p:cNvSpPr>
              <a:spLocks noChangeShapeType="1"/>
            </p:cNvSpPr>
            <p:nvPr/>
          </p:nvSpPr>
          <p:spPr bwMode="auto">
            <a:xfrm flipH="1" flipV="1">
              <a:off x="816" y="2736"/>
              <a:ext cx="48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9" name="Line 10"/>
            <p:cNvSpPr>
              <a:spLocks noChangeShapeType="1"/>
            </p:cNvSpPr>
            <p:nvPr/>
          </p:nvSpPr>
          <p:spPr bwMode="auto">
            <a:xfrm flipV="1">
              <a:off x="1056" y="2736"/>
              <a:ext cx="48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0" name="Line 11"/>
            <p:cNvSpPr>
              <a:spLocks noChangeShapeType="1"/>
            </p:cNvSpPr>
            <p:nvPr/>
          </p:nvSpPr>
          <p:spPr bwMode="auto">
            <a:xfrm flipH="1" flipV="1">
              <a:off x="1104" y="2736"/>
              <a:ext cx="96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1" name="Line 12"/>
            <p:cNvSpPr>
              <a:spLocks noChangeShapeType="1"/>
            </p:cNvSpPr>
            <p:nvPr/>
          </p:nvSpPr>
          <p:spPr bwMode="auto">
            <a:xfrm flipV="1">
              <a:off x="1392" y="2736"/>
              <a:ext cx="0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2" name="Line 13"/>
            <p:cNvSpPr>
              <a:spLocks noChangeShapeType="1"/>
            </p:cNvSpPr>
            <p:nvPr/>
          </p:nvSpPr>
          <p:spPr bwMode="auto">
            <a:xfrm flipH="1" flipV="1">
              <a:off x="1392" y="2736"/>
              <a:ext cx="144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3" name="Oval 14"/>
            <p:cNvSpPr>
              <a:spLocks noChangeArrowheads="1"/>
            </p:cNvSpPr>
            <p:nvPr/>
          </p:nvSpPr>
          <p:spPr bwMode="auto">
            <a:xfrm>
              <a:off x="1056" y="249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4" name="Oval 15"/>
            <p:cNvSpPr>
              <a:spLocks noChangeArrowheads="1"/>
            </p:cNvSpPr>
            <p:nvPr/>
          </p:nvSpPr>
          <p:spPr bwMode="auto">
            <a:xfrm>
              <a:off x="777" y="2721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5" name="Oval 16"/>
            <p:cNvSpPr>
              <a:spLocks noChangeArrowheads="1"/>
            </p:cNvSpPr>
            <p:nvPr/>
          </p:nvSpPr>
          <p:spPr bwMode="auto">
            <a:xfrm>
              <a:off x="1068" y="2721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6" name="Oval 17"/>
            <p:cNvSpPr>
              <a:spLocks noChangeArrowheads="1"/>
            </p:cNvSpPr>
            <p:nvPr/>
          </p:nvSpPr>
          <p:spPr bwMode="auto">
            <a:xfrm>
              <a:off x="1365" y="2721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7" name="Oval 18"/>
            <p:cNvSpPr>
              <a:spLocks noChangeArrowheads="1"/>
            </p:cNvSpPr>
            <p:nvPr/>
          </p:nvSpPr>
          <p:spPr bwMode="auto">
            <a:xfrm>
              <a:off x="672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8" name="Oval 19"/>
            <p:cNvSpPr>
              <a:spLocks noChangeArrowheads="1"/>
            </p:cNvSpPr>
            <p:nvPr/>
          </p:nvSpPr>
          <p:spPr bwMode="auto">
            <a:xfrm>
              <a:off x="816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9" name="Oval 20"/>
            <p:cNvSpPr>
              <a:spLocks noChangeArrowheads="1"/>
            </p:cNvSpPr>
            <p:nvPr/>
          </p:nvSpPr>
          <p:spPr bwMode="auto">
            <a:xfrm>
              <a:off x="1008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30" name="Oval 21"/>
            <p:cNvSpPr>
              <a:spLocks noChangeArrowheads="1"/>
            </p:cNvSpPr>
            <p:nvPr/>
          </p:nvSpPr>
          <p:spPr bwMode="auto">
            <a:xfrm>
              <a:off x="1152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31" name="Oval 22"/>
            <p:cNvSpPr>
              <a:spLocks noChangeArrowheads="1"/>
            </p:cNvSpPr>
            <p:nvPr/>
          </p:nvSpPr>
          <p:spPr bwMode="auto">
            <a:xfrm>
              <a:off x="1344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32" name="Oval 23"/>
            <p:cNvSpPr>
              <a:spLocks noChangeArrowheads="1"/>
            </p:cNvSpPr>
            <p:nvPr/>
          </p:nvSpPr>
          <p:spPr bwMode="auto">
            <a:xfrm>
              <a:off x="1488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7109" name="Text Box 25"/>
          <p:cNvSpPr txBox="1">
            <a:spLocks noChangeArrowheads="1"/>
          </p:cNvSpPr>
          <p:nvPr/>
        </p:nvSpPr>
        <p:spPr bwMode="auto">
          <a:xfrm>
            <a:off x="7162800" y="3519488"/>
            <a:ext cx="276225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Trebuchet MS" charset="0"/>
              </a:rPr>
              <a:t>s</a:t>
            </a:r>
          </a:p>
        </p:txBody>
      </p:sp>
      <p:sp>
        <p:nvSpPr>
          <p:cNvPr id="47110" name="Text Box 26"/>
          <p:cNvSpPr txBox="1">
            <a:spLocks noChangeArrowheads="1"/>
          </p:cNvSpPr>
          <p:nvPr/>
        </p:nvSpPr>
        <p:spPr bwMode="auto">
          <a:xfrm>
            <a:off x="6505575" y="39766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Trebuchet MS" charset="0"/>
              </a:rPr>
              <a:t>a</a:t>
            </a:r>
          </a:p>
        </p:txBody>
      </p:sp>
      <p:sp>
        <p:nvSpPr>
          <p:cNvPr id="47111" name="Text Box 27"/>
          <p:cNvSpPr txBox="1">
            <a:spLocks noChangeArrowheads="1"/>
          </p:cNvSpPr>
          <p:nvPr/>
        </p:nvSpPr>
        <p:spPr bwMode="auto">
          <a:xfrm>
            <a:off x="6192838" y="4953000"/>
            <a:ext cx="360362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Trebuchet MS" charset="0"/>
              </a:rPr>
              <a:t>s’</a:t>
            </a:r>
          </a:p>
        </p:txBody>
      </p:sp>
      <p:sp>
        <p:nvSpPr>
          <p:cNvPr id="47112" name="Text Box 28"/>
          <p:cNvSpPr txBox="1">
            <a:spLocks noChangeArrowheads="1"/>
          </p:cNvSpPr>
          <p:nvPr/>
        </p:nvSpPr>
        <p:spPr bwMode="auto">
          <a:xfrm>
            <a:off x="6345238" y="4419600"/>
            <a:ext cx="273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Trebuchet MS" charset="0"/>
              </a:rPr>
              <a:t>r</a:t>
            </a:r>
          </a:p>
        </p:txBody>
      </p:sp>
      <p:pic>
        <p:nvPicPr>
          <p:cNvPr id="47113" name="Picture 30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652379" y="5588000"/>
            <a:ext cx="75692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1C75CB5-728D-7D46-99BE-C68DCF8FC34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090"/>
    </mc:Choice>
    <mc:Fallback>
      <p:transition spd="slow" advTm="128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Optimal value functions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pPr eaLnBrk="1" hangingPunct="1"/>
            <a:r>
              <a:rPr lang="en-US" dirty="0"/>
              <a:t>there is a set of </a:t>
            </a:r>
            <a:r>
              <a:rPr lang="en-US" i="1" dirty="0"/>
              <a:t>optimal</a:t>
            </a:r>
            <a:r>
              <a:rPr lang="en-US" dirty="0"/>
              <a:t> policies</a:t>
            </a:r>
          </a:p>
          <a:p>
            <a:pPr lvl="1" eaLnBrk="1" hangingPunct="1"/>
            <a:r>
              <a:rPr lang="en-US" dirty="0"/>
              <a:t>V</a:t>
            </a:r>
            <a:r>
              <a:rPr lang="en-US" baseline="30000" dirty="0">
                <a:latin typeface="Symbol" charset="2"/>
                <a:sym typeface="Symbol" charset="2"/>
              </a:rPr>
              <a:t></a:t>
            </a:r>
            <a:r>
              <a:rPr lang="en-US" dirty="0"/>
              <a:t> defines partial ordering on policies</a:t>
            </a:r>
          </a:p>
          <a:p>
            <a:pPr lvl="1" eaLnBrk="1" hangingPunct="1"/>
            <a:r>
              <a:rPr lang="en-US" dirty="0"/>
              <a:t>the optimal value function: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eaLnBrk="1" hangingPunct="1"/>
            <a:r>
              <a:rPr lang="en-US" dirty="0"/>
              <a:t>Bellman optimality equation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r>
              <a:rPr lang="en-US" dirty="0"/>
              <a:t>system of </a:t>
            </a:r>
            <a:r>
              <a:rPr lang="en-US" dirty="0" err="1"/>
              <a:t>n</a:t>
            </a:r>
            <a:r>
              <a:rPr lang="en-US" dirty="0"/>
              <a:t> non-linear equations</a:t>
            </a:r>
          </a:p>
          <a:p>
            <a:pPr lvl="1" eaLnBrk="1" hangingPunct="1"/>
            <a:r>
              <a:rPr lang="en-US" dirty="0"/>
              <a:t>solve for V*(</a:t>
            </a:r>
            <a:r>
              <a:rPr lang="en-US" dirty="0" err="1"/>
              <a:t>s</a:t>
            </a:r>
            <a:r>
              <a:rPr lang="en-US" dirty="0"/>
              <a:t>)</a:t>
            </a:r>
          </a:p>
          <a:p>
            <a:pPr lvl="1" eaLnBrk="1" hangingPunct="1"/>
            <a:r>
              <a:rPr lang="en-US" dirty="0"/>
              <a:t>easy to extract the optimal policy</a:t>
            </a:r>
          </a:p>
          <a:p>
            <a:pPr lvl="1" eaLnBrk="1" hangingPunct="1"/>
            <a:endParaRPr lang="en-US" dirty="0"/>
          </a:p>
          <a:p>
            <a:pPr eaLnBrk="1" hangingPunct="1"/>
            <a:r>
              <a:rPr lang="en-US" dirty="0"/>
              <a:t>having Q*(</a:t>
            </a:r>
            <a:r>
              <a:rPr lang="en-US" dirty="0" err="1"/>
              <a:t>s,a</a:t>
            </a:r>
            <a:r>
              <a:rPr lang="en-US" dirty="0"/>
              <a:t>) makes it even simpler</a:t>
            </a:r>
          </a:p>
        </p:txBody>
      </p:sp>
      <p:pic>
        <p:nvPicPr>
          <p:cNvPr id="49156" name="Picture 9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8"/>
          <a:srcRect/>
          <a:stretch>
            <a:fillRect/>
          </a:stretch>
        </p:blipFill>
        <p:spPr bwMode="auto">
          <a:xfrm>
            <a:off x="2457450" y="3080274"/>
            <a:ext cx="2374900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7"/>
          <p:cNvGrpSpPr>
            <a:grpSpLocks/>
          </p:cNvGrpSpPr>
          <p:nvPr/>
        </p:nvGrpSpPr>
        <p:grpSpPr bwMode="auto">
          <a:xfrm>
            <a:off x="6040438" y="3733800"/>
            <a:ext cx="2493962" cy="1800225"/>
            <a:chOff x="3565" y="2745"/>
            <a:chExt cx="1571" cy="1134"/>
          </a:xfrm>
        </p:grpSpPr>
        <p:grpSp>
          <p:nvGrpSpPr>
            <p:cNvPr id="3" name="Group 13"/>
            <p:cNvGrpSpPr>
              <a:grpSpLocks/>
            </p:cNvGrpSpPr>
            <p:nvPr/>
          </p:nvGrpSpPr>
          <p:grpSpPr bwMode="auto">
            <a:xfrm>
              <a:off x="3744" y="2880"/>
              <a:ext cx="1392" cy="864"/>
              <a:chOff x="672" y="2496"/>
              <a:chExt cx="912" cy="576"/>
            </a:xfrm>
          </p:grpSpPr>
          <p:sp>
            <p:nvSpPr>
              <p:cNvPr id="49165" name="Line 14"/>
              <p:cNvSpPr>
                <a:spLocks noChangeShapeType="1"/>
              </p:cNvSpPr>
              <p:nvPr/>
            </p:nvSpPr>
            <p:spPr bwMode="auto">
              <a:xfrm flipH="1">
                <a:off x="793" y="2544"/>
                <a:ext cx="311" cy="225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66" name="Line 15"/>
              <p:cNvSpPr>
                <a:spLocks noChangeShapeType="1"/>
              </p:cNvSpPr>
              <p:nvPr/>
            </p:nvSpPr>
            <p:spPr bwMode="auto">
              <a:xfrm flipH="1">
                <a:off x="1096" y="2544"/>
                <a:ext cx="8" cy="21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67" name="Line 16"/>
              <p:cNvSpPr>
                <a:spLocks noChangeShapeType="1"/>
              </p:cNvSpPr>
              <p:nvPr/>
            </p:nvSpPr>
            <p:spPr bwMode="auto">
              <a:xfrm>
                <a:off x="1104" y="2544"/>
                <a:ext cx="295" cy="21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68" name="Line 17"/>
              <p:cNvSpPr>
                <a:spLocks noChangeShapeType="1"/>
              </p:cNvSpPr>
              <p:nvPr/>
            </p:nvSpPr>
            <p:spPr bwMode="auto">
              <a:xfrm flipV="1">
                <a:off x="720" y="2736"/>
                <a:ext cx="96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69" name="Line 18"/>
              <p:cNvSpPr>
                <a:spLocks noChangeShapeType="1"/>
              </p:cNvSpPr>
              <p:nvPr/>
            </p:nvSpPr>
            <p:spPr bwMode="auto">
              <a:xfrm flipH="1" flipV="1">
                <a:off x="816" y="2736"/>
                <a:ext cx="48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0" name="Line 19"/>
              <p:cNvSpPr>
                <a:spLocks noChangeShapeType="1"/>
              </p:cNvSpPr>
              <p:nvPr/>
            </p:nvSpPr>
            <p:spPr bwMode="auto">
              <a:xfrm flipV="1">
                <a:off x="1056" y="2736"/>
                <a:ext cx="48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1" name="Line 20"/>
              <p:cNvSpPr>
                <a:spLocks noChangeShapeType="1"/>
              </p:cNvSpPr>
              <p:nvPr/>
            </p:nvSpPr>
            <p:spPr bwMode="auto">
              <a:xfrm flipH="1" flipV="1">
                <a:off x="1104" y="2736"/>
                <a:ext cx="96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2" name="Line 21"/>
              <p:cNvSpPr>
                <a:spLocks noChangeShapeType="1"/>
              </p:cNvSpPr>
              <p:nvPr/>
            </p:nvSpPr>
            <p:spPr bwMode="auto">
              <a:xfrm flipV="1">
                <a:off x="1392" y="2736"/>
                <a:ext cx="0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3" name="Line 22"/>
              <p:cNvSpPr>
                <a:spLocks noChangeShapeType="1"/>
              </p:cNvSpPr>
              <p:nvPr/>
            </p:nvSpPr>
            <p:spPr bwMode="auto">
              <a:xfrm flipH="1" flipV="1">
                <a:off x="1392" y="2736"/>
                <a:ext cx="144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4" name="Oval 23"/>
              <p:cNvSpPr>
                <a:spLocks noChangeArrowheads="1"/>
              </p:cNvSpPr>
              <p:nvPr/>
            </p:nvSpPr>
            <p:spPr bwMode="auto">
              <a:xfrm>
                <a:off x="1056" y="2496"/>
                <a:ext cx="96" cy="96"/>
              </a:xfrm>
              <a:prstGeom prst="ellipse">
                <a:avLst/>
              </a:prstGeom>
              <a:solidFill>
                <a:srgbClr val="FF6600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5" name="Oval 24"/>
              <p:cNvSpPr>
                <a:spLocks noChangeArrowheads="1"/>
              </p:cNvSpPr>
              <p:nvPr/>
            </p:nvSpPr>
            <p:spPr bwMode="auto">
              <a:xfrm>
                <a:off x="777" y="2721"/>
                <a:ext cx="69" cy="69"/>
              </a:xfrm>
              <a:prstGeom prst="ellipse">
                <a:avLst/>
              </a:prstGeom>
              <a:solidFill>
                <a:srgbClr val="3366FF"/>
              </a:solidFill>
              <a:ln w="9525">
                <a:solidFill>
                  <a:srgbClr val="3366FF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6" name="Oval 25"/>
              <p:cNvSpPr>
                <a:spLocks noChangeArrowheads="1"/>
              </p:cNvSpPr>
              <p:nvPr/>
            </p:nvSpPr>
            <p:spPr bwMode="auto">
              <a:xfrm>
                <a:off x="1068" y="2721"/>
                <a:ext cx="69" cy="69"/>
              </a:xfrm>
              <a:prstGeom prst="ellipse">
                <a:avLst/>
              </a:prstGeom>
              <a:solidFill>
                <a:srgbClr val="3366FF"/>
              </a:solidFill>
              <a:ln w="9525">
                <a:solidFill>
                  <a:srgbClr val="3366FF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7" name="Oval 26"/>
              <p:cNvSpPr>
                <a:spLocks noChangeArrowheads="1"/>
              </p:cNvSpPr>
              <p:nvPr/>
            </p:nvSpPr>
            <p:spPr bwMode="auto">
              <a:xfrm>
                <a:off x="1365" y="2721"/>
                <a:ext cx="69" cy="69"/>
              </a:xfrm>
              <a:prstGeom prst="ellipse">
                <a:avLst/>
              </a:prstGeom>
              <a:solidFill>
                <a:srgbClr val="3366FF"/>
              </a:solidFill>
              <a:ln w="9525">
                <a:solidFill>
                  <a:srgbClr val="3366FF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8" name="Oval 27"/>
              <p:cNvSpPr>
                <a:spLocks noChangeArrowheads="1"/>
              </p:cNvSpPr>
              <p:nvPr/>
            </p:nvSpPr>
            <p:spPr bwMode="auto">
              <a:xfrm>
                <a:off x="672" y="2976"/>
                <a:ext cx="96" cy="96"/>
              </a:xfrm>
              <a:prstGeom prst="ellipse">
                <a:avLst/>
              </a:prstGeom>
              <a:solidFill>
                <a:srgbClr val="FF6600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79" name="Oval 28"/>
              <p:cNvSpPr>
                <a:spLocks noChangeArrowheads="1"/>
              </p:cNvSpPr>
              <p:nvPr/>
            </p:nvSpPr>
            <p:spPr bwMode="auto">
              <a:xfrm>
                <a:off x="816" y="2976"/>
                <a:ext cx="96" cy="96"/>
              </a:xfrm>
              <a:prstGeom prst="ellipse">
                <a:avLst/>
              </a:prstGeom>
              <a:solidFill>
                <a:srgbClr val="FF6600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80" name="Oval 29"/>
              <p:cNvSpPr>
                <a:spLocks noChangeArrowheads="1"/>
              </p:cNvSpPr>
              <p:nvPr/>
            </p:nvSpPr>
            <p:spPr bwMode="auto">
              <a:xfrm>
                <a:off x="1008" y="2976"/>
                <a:ext cx="96" cy="96"/>
              </a:xfrm>
              <a:prstGeom prst="ellipse">
                <a:avLst/>
              </a:prstGeom>
              <a:solidFill>
                <a:srgbClr val="FF6600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81" name="Oval 30"/>
              <p:cNvSpPr>
                <a:spLocks noChangeArrowheads="1"/>
              </p:cNvSpPr>
              <p:nvPr/>
            </p:nvSpPr>
            <p:spPr bwMode="auto">
              <a:xfrm>
                <a:off x="1152" y="2976"/>
                <a:ext cx="96" cy="96"/>
              </a:xfrm>
              <a:prstGeom prst="ellipse">
                <a:avLst/>
              </a:prstGeom>
              <a:solidFill>
                <a:srgbClr val="FF6600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82" name="Oval 31"/>
              <p:cNvSpPr>
                <a:spLocks noChangeArrowheads="1"/>
              </p:cNvSpPr>
              <p:nvPr/>
            </p:nvSpPr>
            <p:spPr bwMode="auto">
              <a:xfrm>
                <a:off x="1344" y="2976"/>
                <a:ext cx="96" cy="96"/>
              </a:xfrm>
              <a:prstGeom prst="ellipse">
                <a:avLst/>
              </a:prstGeom>
              <a:solidFill>
                <a:srgbClr val="FF6600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183" name="Oval 32"/>
              <p:cNvSpPr>
                <a:spLocks noChangeArrowheads="1"/>
              </p:cNvSpPr>
              <p:nvPr/>
            </p:nvSpPr>
            <p:spPr bwMode="auto">
              <a:xfrm>
                <a:off x="1488" y="2976"/>
                <a:ext cx="96" cy="96"/>
              </a:xfrm>
              <a:prstGeom prst="ellipse">
                <a:avLst/>
              </a:prstGeom>
              <a:solidFill>
                <a:srgbClr val="FF6600"/>
              </a:solidFill>
              <a:ln w="9525">
                <a:solidFill>
                  <a:srgbClr val="FF6600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9161" name="Text Box 33"/>
            <p:cNvSpPr txBox="1">
              <a:spLocks noChangeArrowheads="1"/>
            </p:cNvSpPr>
            <p:nvPr/>
          </p:nvSpPr>
          <p:spPr bwMode="auto">
            <a:xfrm>
              <a:off x="4176" y="2745"/>
              <a:ext cx="174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Trebuchet MS" charset="0"/>
                </a:rPr>
                <a:t>s</a:t>
              </a:r>
            </a:p>
          </p:txBody>
        </p:sp>
        <p:sp>
          <p:nvSpPr>
            <p:cNvPr id="49162" name="Text Box 34"/>
            <p:cNvSpPr txBox="1">
              <a:spLocks noChangeArrowheads="1"/>
            </p:cNvSpPr>
            <p:nvPr/>
          </p:nvSpPr>
          <p:spPr bwMode="auto">
            <a:xfrm>
              <a:off x="3762" y="3033"/>
              <a:ext cx="19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Trebuchet MS" charset="0"/>
                </a:rPr>
                <a:t>a</a:t>
              </a:r>
            </a:p>
          </p:txBody>
        </p:sp>
        <p:sp>
          <p:nvSpPr>
            <p:cNvPr id="49163" name="Text Box 35"/>
            <p:cNvSpPr txBox="1">
              <a:spLocks noChangeArrowheads="1"/>
            </p:cNvSpPr>
            <p:nvPr/>
          </p:nvSpPr>
          <p:spPr bwMode="auto">
            <a:xfrm>
              <a:off x="3565" y="3648"/>
              <a:ext cx="227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Trebuchet MS" charset="0"/>
                </a:rPr>
                <a:t>s’</a:t>
              </a:r>
            </a:p>
          </p:txBody>
        </p:sp>
        <p:sp>
          <p:nvSpPr>
            <p:cNvPr id="49164" name="Text Box 36"/>
            <p:cNvSpPr txBox="1">
              <a:spLocks noChangeArrowheads="1"/>
            </p:cNvSpPr>
            <p:nvPr/>
          </p:nvSpPr>
          <p:spPr bwMode="auto">
            <a:xfrm>
              <a:off x="3661" y="3312"/>
              <a:ext cx="172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Trebuchet MS" charset="0"/>
                </a:rPr>
                <a:t>r</a:t>
              </a:r>
            </a:p>
          </p:txBody>
        </p:sp>
      </p:grpSp>
      <p:pic>
        <p:nvPicPr>
          <p:cNvPr id="49158" name="Picture 40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9"/>
          <a:srcRect/>
          <a:stretch>
            <a:fillRect/>
          </a:stretch>
        </p:blipFill>
        <p:spPr bwMode="auto">
          <a:xfrm>
            <a:off x="1114210" y="4013994"/>
            <a:ext cx="43561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9159" name="Picture 41" descr="txp_fig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10"/>
          <a:srcRect/>
          <a:stretch>
            <a:fillRect/>
          </a:stretch>
        </p:blipFill>
        <p:spPr bwMode="auto">
          <a:xfrm>
            <a:off x="1494087" y="6400800"/>
            <a:ext cx="2997200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D09A0DA-32EB-F040-A16C-67D161F2C69C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138"/>
    </mc:Choice>
    <mc:Fallback>
      <p:transition spd="slow" advTm="122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Dynamic programming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/>
              <a:t>main idea</a:t>
            </a:r>
          </a:p>
          <a:p>
            <a:pPr lvl="1" eaLnBrk="1" hangingPunct="1"/>
            <a:r>
              <a:rPr lang="en-US" dirty="0"/>
              <a:t>use value functions to structure the search for good policies</a:t>
            </a:r>
          </a:p>
          <a:p>
            <a:pPr lvl="1" eaLnBrk="1" hangingPunct="1"/>
            <a:r>
              <a:rPr lang="en-US" dirty="0"/>
              <a:t>need a perfect model of the environment</a:t>
            </a:r>
          </a:p>
          <a:p>
            <a:pPr lvl="1" eaLnBrk="1" hangingPunct="1"/>
            <a:endParaRPr lang="en-US" dirty="0"/>
          </a:p>
          <a:p>
            <a:pPr eaLnBrk="1" hangingPunct="1"/>
            <a:r>
              <a:rPr lang="en-US" dirty="0"/>
              <a:t>two main components</a:t>
            </a:r>
          </a:p>
          <a:p>
            <a:pPr lvl="1" eaLnBrk="1" hangingPunct="1"/>
            <a:r>
              <a:rPr lang="en-US" dirty="0"/>
              <a:t>policy evaluation: compute V</a:t>
            </a:r>
            <a:r>
              <a:rPr lang="en-US" baseline="30000" dirty="0">
                <a:latin typeface="Symbol" charset="2"/>
                <a:sym typeface="Symbol" charset="2"/>
              </a:rPr>
              <a:t></a:t>
            </a:r>
            <a:r>
              <a:rPr lang="en-US" dirty="0"/>
              <a:t> from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endParaRPr lang="en-US" dirty="0">
              <a:latin typeface="Symbol" charset="2"/>
              <a:sym typeface="Symbol" charset="2"/>
            </a:endParaRPr>
          </a:p>
          <a:p>
            <a:pPr lvl="1" eaLnBrk="1" hangingPunct="1"/>
            <a:r>
              <a:rPr lang="en-US" dirty="0"/>
              <a:t>policy improvement: improve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/>
              <a:t> based on V</a:t>
            </a:r>
            <a:r>
              <a:rPr lang="en-US" baseline="30000" dirty="0">
                <a:latin typeface="Symbol" charset="2"/>
                <a:sym typeface="Symbol" charset="2"/>
              </a:rPr>
              <a:t></a:t>
            </a:r>
            <a:endParaRPr lang="en-US" dirty="0">
              <a:latin typeface="Symbol" charset="2"/>
              <a:sym typeface="Symbol" charset="2"/>
            </a:endParaRPr>
          </a:p>
          <a:p>
            <a:pPr lvl="1" eaLnBrk="1" hangingPunct="1"/>
            <a:endParaRPr lang="en-US" dirty="0"/>
          </a:p>
          <a:p>
            <a:pPr lvl="1" eaLnBrk="1" hangingPunct="1"/>
            <a:r>
              <a:rPr lang="en-US" dirty="0"/>
              <a:t>start with an arbitrary policy</a:t>
            </a:r>
          </a:p>
          <a:p>
            <a:pPr lvl="1" eaLnBrk="1" hangingPunct="1"/>
            <a:r>
              <a:rPr lang="en-US" dirty="0"/>
              <a:t>repeat evaluation/improvement until convergence</a:t>
            </a:r>
          </a:p>
        </p:txBody>
      </p:sp>
      <p:sp>
        <p:nvSpPr>
          <p:cNvPr id="53252" name="AutoShape 4"/>
          <p:cNvSpPr>
            <a:spLocks noChangeArrowheads="1"/>
          </p:cNvSpPr>
          <p:nvPr/>
        </p:nvSpPr>
        <p:spPr bwMode="auto">
          <a:xfrm>
            <a:off x="609600" y="4323191"/>
            <a:ext cx="228600" cy="533400"/>
          </a:xfrm>
          <a:prstGeom prst="curvedRightArrow">
            <a:avLst>
              <a:gd name="adj1" fmla="val 46667"/>
              <a:gd name="adj2" fmla="val 93333"/>
              <a:gd name="adj3" fmla="val 33333"/>
            </a:avLst>
          </a:prstGeom>
          <a:solidFill>
            <a:srgbClr val="FF66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253" name="AutoShape 5"/>
          <p:cNvSpPr>
            <a:spLocks noChangeArrowheads="1"/>
          </p:cNvSpPr>
          <p:nvPr/>
        </p:nvSpPr>
        <p:spPr bwMode="auto">
          <a:xfrm rot="10800000">
            <a:off x="7371147" y="4323192"/>
            <a:ext cx="228600" cy="533400"/>
          </a:xfrm>
          <a:prstGeom prst="curvedRightArrow">
            <a:avLst>
              <a:gd name="adj1" fmla="val 46667"/>
              <a:gd name="adj2" fmla="val 93333"/>
              <a:gd name="adj3" fmla="val 33333"/>
            </a:avLst>
          </a:prstGeom>
          <a:solidFill>
            <a:srgbClr val="FF66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CDDB5C7-3CB6-6A46-87AA-19FCE70A95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492"/>
    </mc:Choice>
    <mc:Fallback>
      <p:transition spd="slow" advTm="158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Policy evaluation/improvement</a:t>
            </a:r>
            <a:endParaRPr lang="en-US" baseline="30000">
              <a:latin typeface="Symbol" charset="2"/>
              <a:sym typeface="Symbol" charset="2"/>
            </a:endParaRP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526381"/>
            <a:ext cx="8686800" cy="56388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/>
              <a:t>policy evaluation: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/>
              <a:t> -&gt; V</a:t>
            </a:r>
            <a:r>
              <a:rPr lang="en-US" baseline="30000" dirty="0">
                <a:latin typeface="Symbol" charset="2"/>
                <a:sym typeface="Symbol" charset="2"/>
              </a:rPr>
              <a:t></a:t>
            </a:r>
            <a:endParaRPr lang="en-US" dirty="0"/>
          </a:p>
          <a:p>
            <a:pPr lvl="1" eaLnBrk="1" hangingPunct="1"/>
            <a:r>
              <a:rPr lang="en-US" dirty="0"/>
              <a:t>Bellman </a:t>
            </a:r>
            <a:r>
              <a:rPr lang="en-US" dirty="0" err="1"/>
              <a:t>eqn’s</a:t>
            </a:r>
            <a:r>
              <a:rPr lang="en-US" dirty="0"/>
              <a:t> define a system of </a:t>
            </a:r>
            <a:r>
              <a:rPr lang="en-US" dirty="0" err="1"/>
              <a:t>n</a:t>
            </a:r>
            <a:r>
              <a:rPr lang="en-US" dirty="0"/>
              <a:t> </a:t>
            </a:r>
            <a:r>
              <a:rPr lang="en-US" dirty="0" err="1"/>
              <a:t>eqn’s</a:t>
            </a:r>
            <a:endParaRPr lang="en-US" dirty="0"/>
          </a:p>
          <a:p>
            <a:pPr lvl="1" eaLnBrk="1" hangingPunct="1"/>
            <a:r>
              <a:rPr lang="en-US" dirty="0"/>
              <a:t>could solve, but instead use iterative version</a:t>
            </a:r>
          </a:p>
          <a:p>
            <a:pPr lvl="1" eaLnBrk="1" hangingPunct="1">
              <a:buNone/>
            </a:pPr>
            <a:endParaRPr lang="en-US" dirty="0"/>
          </a:p>
          <a:p>
            <a:pPr lvl="1" eaLnBrk="1" hangingPunct="1"/>
            <a:r>
              <a:rPr lang="en-US" dirty="0"/>
              <a:t>start with an arbitrary value function V</a:t>
            </a:r>
            <a:r>
              <a:rPr lang="en-US" baseline="-25000" dirty="0"/>
              <a:t>0</a:t>
            </a:r>
            <a:r>
              <a:rPr lang="en-US" dirty="0"/>
              <a:t>, iterate until </a:t>
            </a:r>
            <a:r>
              <a:rPr lang="en-US" dirty="0" err="1"/>
              <a:t>V</a:t>
            </a:r>
            <a:r>
              <a:rPr lang="en-US" baseline="-25000" dirty="0" err="1"/>
              <a:t>k</a:t>
            </a:r>
            <a:r>
              <a:rPr lang="en-US" dirty="0"/>
              <a:t> converges</a:t>
            </a:r>
          </a:p>
          <a:p>
            <a:pPr eaLnBrk="1" hangingPunct="1"/>
            <a:r>
              <a:rPr lang="en-US" dirty="0"/>
              <a:t>policy improvement: V</a:t>
            </a:r>
            <a:r>
              <a:rPr lang="en-US" baseline="30000" dirty="0">
                <a:latin typeface="Symbol" charset="2"/>
                <a:sym typeface="Symbol" charset="2"/>
              </a:rPr>
              <a:t></a:t>
            </a:r>
            <a:r>
              <a:rPr lang="en-US" dirty="0"/>
              <a:t> -&gt;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/>
              <a:t>’ </a:t>
            </a:r>
          </a:p>
          <a:p>
            <a:pPr lvl="1" eaLnBrk="1" hangingPunct="1"/>
            <a:endParaRPr lang="en-US" dirty="0"/>
          </a:p>
          <a:p>
            <a:pPr lvl="1" eaLnBrk="1" hangingPunct="1">
              <a:buNone/>
            </a:pPr>
            <a:endParaRPr lang="en-US" dirty="0"/>
          </a:p>
          <a:p>
            <a:pPr lvl="1" eaLnBrk="1" hangingPunct="1"/>
            <a:r>
              <a:rPr lang="en-US" dirty="0"/>
              <a:t>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/>
              <a:t>’ strictly better than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/>
              <a:t>, or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/>
              <a:t>’ is optimal (if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/>
              <a:t> =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/>
              <a:t>’)</a:t>
            </a:r>
          </a:p>
          <a:p>
            <a:pPr eaLnBrk="1" hangingPunct="1"/>
            <a:endParaRPr lang="en-US" baseline="30000" dirty="0">
              <a:latin typeface="Symbol" charset="2"/>
              <a:sym typeface="Symbol" charset="2"/>
            </a:endParaRPr>
          </a:p>
        </p:txBody>
      </p:sp>
      <p:pic>
        <p:nvPicPr>
          <p:cNvPr id="55301" name="Picture 26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8"/>
          <a:srcRect/>
          <a:stretch>
            <a:fillRect/>
          </a:stretch>
        </p:blipFill>
        <p:spPr bwMode="auto">
          <a:xfrm>
            <a:off x="1447800" y="5131870"/>
            <a:ext cx="29718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2" name="Picture 29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9"/>
          <a:srcRect/>
          <a:stretch>
            <a:fillRect/>
          </a:stretch>
        </p:blipFill>
        <p:spPr bwMode="auto">
          <a:xfrm>
            <a:off x="1314450" y="3196870"/>
            <a:ext cx="51943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5303" name="Picture 30" descr="txp_fig"/>
          <p:cNvPicPr>
            <a:picLocks noChangeAspect="1" noChangeArrowheads="1"/>
          </p:cNvPicPr>
          <p:nvPr>
            <p:custDataLst>
              <p:tags r:id="rId3"/>
            </p:custDataLst>
          </p:nvPr>
        </p:nvPicPr>
        <p:blipFill>
          <a:blip r:embed="rId10"/>
          <a:srcRect/>
          <a:stretch>
            <a:fillRect/>
          </a:stretch>
        </p:blipFill>
        <p:spPr bwMode="auto">
          <a:xfrm>
            <a:off x="2171700" y="5548540"/>
            <a:ext cx="40386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2EBEAE2-B7EC-0B4A-92C2-FBFC6F2CBC9B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435"/>
    </mc:Choice>
    <mc:Fallback>
      <p:transition spd="slow" advTm="232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Policy/Value iteration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/>
              <a:t>Policy iteration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r>
              <a:rPr lang="en-US" dirty="0"/>
              <a:t>two nested iterations; too slow</a:t>
            </a:r>
          </a:p>
          <a:p>
            <a:pPr lvl="1"/>
            <a:r>
              <a:rPr lang="en-US" dirty="0"/>
              <a:t>don’t need to converge to </a:t>
            </a:r>
            <a:r>
              <a:rPr lang="en-US" dirty="0" err="1"/>
              <a:t>V</a:t>
            </a:r>
            <a:r>
              <a:rPr lang="en-US" baseline="30000" dirty="0" err="1">
                <a:latin typeface="Symbol" charset="2"/>
                <a:sym typeface="Symbol" charset="2"/>
              </a:rPr>
              <a:t></a:t>
            </a:r>
            <a:r>
              <a:rPr lang="en-US" baseline="15000" dirty="0" err="1">
                <a:sym typeface="Symbol" charset="2"/>
              </a:rPr>
              <a:t>k</a:t>
            </a:r>
            <a:r>
              <a:rPr lang="en-US" dirty="0">
                <a:latin typeface="Symbol" charset="2"/>
                <a:sym typeface="Symbol" charset="2"/>
              </a:rPr>
              <a:t>, </a:t>
            </a:r>
            <a:r>
              <a:rPr lang="en-US" dirty="0">
                <a:sym typeface="Symbol" charset="2"/>
              </a:rPr>
              <a:t>just move towards it</a:t>
            </a:r>
            <a:endParaRPr lang="en-US" sz="1800" dirty="0"/>
          </a:p>
          <a:p>
            <a:pPr lvl="2" eaLnBrk="1" hangingPunct="1"/>
            <a:endParaRPr lang="en-US" sz="1800" dirty="0"/>
          </a:p>
          <a:p>
            <a:pPr eaLnBrk="1" hangingPunct="1"/>
            <a:r>
              <a:rPr lang="en-US" dirty="0"/>
              <a:t>Value iteration</a:t>
            </a:r>
          </a:p>
          <a:p>
            <a:pPr lvl="1" eaLnBrk="1" hangingPunct="1"/>
            <a:endParaRPr lang="en-US" dirty="0"/>
          </a:p>
          <a:p>
            <a:pPr lvl="1" eaLnBrk="1" hangingPunct="1"/>
            <a:endParaRPr lang="en-US" dirty="0"/>
          </a:p>
          <a:p>
            <a:pPr lvl="1" eaLnBrk="1" hangingPunct="1"/>
            <a:r>
              <a:rPr lang="en-US" dirty="0"/>
              <a:t>use Bellman optimality equation as an update</a:t>
            </a:r>
          </a:p>
          <a:p>
            <a:pPr lvl="1" eaLnBrk="1" hangingPunct="1"/>
            <a:r>
              <a:rPr lang="en-US" dirty="0"/>
              <a:t>converges to V*</a:t>
            </a:r>
          </a:p>
          <a:p>
            <a:pPr lvl="1" eaLnBrk="1" hangingPunct="1"/>
            <a:endParaRPr lang="en-US" dirty="0"/>
          </a:p>
        </p:txBody>
      </p:sp>
      <p:pic>
        <p:nvPicPr>
          <p:cNvPr id="57348" name="Picture 6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1145674" y="2432050"/>
            <a:ext cx="7112000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7349" name="Picture 9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8"/>
          <a:srcRect/>
          <a:stretch>
            <a:fillRect/>
          </a:stretch>
        </p:blipFill>
        <p:spPr bwMode="auto">
          <a:xfrm>
            <a:off x="1145674" y="4593090"/>
            <a:ext cx="45847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206B34A-A0D4-9145-97B3-1459CA777A6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1367"/>
    </mc:Choice>
    <mc:Fallback>
      <p:transition spd="slow" advTm="201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08E97-9AD2-124B-BACF-EACE2A00E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Exercise!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F84DF-FA7B-6946-A9DB-B65BE26C0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MDP Exercises 2 and 3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EA780F8-52D9-CC4E-A27E-495049DD50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598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89"/>
    </mc:Choice>
    <mc:Fallback>
      <p:transition spd="slow" advTm="31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&#10;V^{\pi}(s) = \sum_a \pi(s,a) \sum_{s'} P_{ss'}^a \left[&#10;r_{ss'}^a + \gamma V^{\pi}(s') \right] = \sum_a \pi(s,a) Q^\pi(s,a)&#10;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596"/>
  <p:tag name="PICTUREFILESIZE" val="3676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&#10;$$V^*(s) = \max_{\pi} V^{\pi}(s)$$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187"/>
  <p:tag name="PICTUREFILESIZE" val="1108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&#10;V^*(s) = \max_a \sum_{s'} P_{ss'}^a \left[&#10;r_{ss'}^a + \gamma V^*(s') \right] &#10;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343"/>
  <p:tag name="PICTUREFILESIZE" val="2280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\pi^*(s) = \arg \max_a Q^*(s,a)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236"/>
  <p:tag name="PICTUREFILESIZE" val="1386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&#10;$$&#10;\pi'(s)   = \arg \max_a Q^\pi(s,a)&#10;$$&#10;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234"/>
  <p:tag name="PICTUREFILESIZE" val="1368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V_{k+1}(s) = \sum_a \pi(s,a) \sum_{k'} P_{ss'}^a \left[r_{ss'}^a + \gamma V_k(s') \right]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409"/>
  <p:tag name="PICTUREFILESIZE" val="2745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&#10;$$&#10;= \arg \max_a \sum_{s'} P_{ss'}^a \left[ r_{ss'}^a + \gamma V^\pi(s') \right]&#10;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318"/>
  <p:tag name="PICTUREFILESIZE" val="2093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&#10;\pi_0 \rightarrow^E V^{\pi_0} \rightarrow^I&#10;\pi_1 \rightarrow^E V^{\pi_1} \rightarrow^I \dots \rightarrow^I&#10;\pi^* \rightarrow^E V^*&#10;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459"/>
  <p:tag name="PICTUREFILESIZE" val="1491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&#10;V_{k+1}(s) = \max_a \sum_{s'} P_{ss'}^a \left[ r_{ss'}^a + \gamma V_k(s') \right]&#10;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361"/>
  <p:tag name="PICTUREFILESIZE" val="2398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12511</TotalTime>
  <Words>307</Words>
  <Application>Microsoft Macintosh PowerPoint</Application>
  <PresentationFormat>On-screen Show (4:3)</PresentationFormat>
  <Paragraphs>72</Paragraphs>
  <Slides>7</Slides>
  <Notes>5</Notes>
  <HiddenSlides>0</HiddenSlides>
  <MMClips>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Corbel</vt:lpstr>
      <vt:lpstr>Symbol</vt:lpstr>
      <vt:lpstr>Trebuchet MS</vt:lpstr>
      <vt:lpstr>Wingdings</vt:lpstr>
      <vt:lpstr>Wingdings 2</vt:lpstr>
      <vt:lpstr>Wingdings 3</vt:lpstr>
      <vt:lpstr>Module</vt:lpstr>
      <vt:lpstr>Complex Decisions: Sequential Interactions</vt:lpstr>
      <vt:lpstr>Value functions</vt:lpstr>
      <vt:lpstr>Optimal value functions</vt:lpstr>
      <vt:lpstr>Dynamic programming</vt:lpstr>
      <vt:lpstr>Policy evaluation/improvement</vt:lpstr>
      <vt:lpstr>Policy/Value iteration</vt:lpstr>
      <vt:lpstr>Exercise! 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31</cp:revision>
  <dcterms:created xsi:type="dcterms:W3CDTF">2012-04-16T18:51:36Z</dcterms:created>
  <dcterms:modified xsi:type="dcterms:W3CDTF">2020-04-20T06:40:39Z</dcterms:modified>
</cp:coreProperties>
</file>

<file path=docProps/thumbnail.jpeg>
</file>